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2"/>
  </p:notesMasterIdLst>
  <p:sldIdLst>
    <p:sldId id="256" r:id="rId2"/>
    <p:sldId id="307" r:id="rId3"/>
    <p:sldId id="260" r:id="rId4"/>
    <p:sldId id="261" r:id="rId5"/>
    <p:sldId id="308" r:id="rId6"/>
    <p:sldId id="309" r:id="rId7"/>
    <p:sldId id="310" r:id="rId8"/>
    <p:sldId id="262" r:id="rId9"/>
    <p:sldId id="311" r:id="rId10"/>
    <p:sldId id="312" r:id="rId11"/>
    <p:sldId id="313" r:id="rId12"/>
    <p:sldId id="314" r:id="rId13"/>
    <p:sldId id="263" r:id="rId14"/>
    <p:sldId id="316" r:id="rId15"/>
    <p:sldId id="317" r:id="rId16"/>
    <p:sldId id="318" r:id="rId17"/>
    <p:sldId id="319" r:id="rId18"/>
    <p:sldId id="320" r:id="rId19"/>
    <p:sldId id="315" r:id="rId20"/>
    <p:sldId id="303" r:id="rId21"/>
  </p:sldIdLst>
  <p:sldSz cx="12192000" cy="6858000"/>
  <p:notesSz cx="6858000" cy="9144000"/>
  <p:embeddedFontLst>
    <p:embeddedFont>
      <p:font typeface="Josefin Sans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  <p:embeddedFont>
      <p:font typeface="Work Sans Medium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F0FC9C-44A5-4577-AF37-4D53FADE07C9}" v="69" dt="2025-08-24T20:26:47.374"/>
  </p1510:revLst>
</p1510:revInfo>
</file>

<file path=ppt/tableStyles.xml><?xml version="1.0" encoding="utf-8"?>
<a:tblStyleLst xmlns:a="http://schemas.openxmlformats.org/drawingml/2006/main" def="{3AFB997F-D970-4538-827F-44881003C946}">
  <a:tblStyle styleId="{3AFB997F-D970-4538-827F-44881003C9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A0B9C56-292F-4C65-8D77-853A2DD46D96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BF1E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BF1E8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12" autoAdjust="0"/>
    <p:restoredTop sz="94660"/>
  </p:normalViewPr>
  <p:slideViewPr>
    <p:cSldViewPr snapToGrid="0">
      <p:cViewPr varScale="1">
        <p:scale>
          <a:sx n="64" d="100"/>
          <a:sy n="64" d="100"/>
        </p:scale>
        <p:origin x="12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81F53EC3-70C9-6EB8-DD10-BAF019FD4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CFC15F79-8CE4-6305-4DDB-C09DCF40DE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D9392AC3-1A8C-7A77-6F48-964D232D02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8956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4D8F1ECE-ABC5-427D-E590-8A1FF9A5F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5036B068-956D-E78C-E38A-D39C9CD96E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7ADBA621-D7A2-DBE6-C066-D36BE06F45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80030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E668E95B-6DF9-EB67-E3F9-C2874E77B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52815F32-7CEF-8B72-3A30-EDB66525DE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7C3578C4-18D4-7981-1F78-5FE2500955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5253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5BEB172F-1E58-ED79-EF46-A0E501A48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95B182BB-15AC-C5B1-9053-BEDE02DC65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AE91D853-1ADA-F5AC-C47C-B743CFA573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7680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0CE02099-41C1-BECD-5306-A52F27370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E89EB654-7608-9EB6-E922-1FC5B4D1D7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1F5CDF4E-237F-4C75-5A18-A50908F4B6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9501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4623DECE-9768-969A-8251-F6EFE336D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>
            <a:extLst>
              <a:ext uri="{FF2B5EF4-FFF2-40B4-BE49-F238E27FC236}">
                <a16:creationId xmlns:a16="http://schemas.microsoft.com/office/drawing/2014/main" id="{D1C6EA7D-2A94-A233-9DEC-B82003EDBC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>
            <a:extLst>
              <a:ext uri="{FF2B5EF4-FFF2-40B4-BE49-F238E27FC236}">
                <a16:creationId xmlns:a16="http://schemas.microsoft.com/office/drawing/2014/main" id="{4EAB9D01-9930-28EA-C1B0-19E7C57AD8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64592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9408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8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0E60828A-943B-9EC7-85B1-09E6BA798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EC5260CB-8AD5-EAE9-1CAB-E631571C84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7:notes">
            <a:extLst>
              <a:ext uri="{FF2B5EF4-FFF2-40B4-BE49-F238E27FC236}">
                <a16:creationId xmlns:a16="http://schemas.microsoft.com/office/drawing/2014/main" id="{936B8E91-7F0C-9E7A-8362-54BAB1E8D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>
            <a:extLst>
              <a:ext uri="{FF2B5EF4-FFF2-40B4-BE49-F238E27FC236}">
                <a16:creationId xmlns:a16="http://schemas.microsoft.com/office/drawing/2014/main" id="{FB04D25F-E9BB-C10B-85E2-034F246B2A4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8719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3B4525EA-10C9-4A51-8D16-D6215ED62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076AA680-74BD-2418-D883-4105A3EC1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7:notes">
            <a:extLst>
              <a:ext uri="{FF2B5EF4-FFF2-40B4-BE49-F238E27FC236}">
                <a16:creationId xmlns:a16="http://schemas.microsoft.com/office/drawing/2014/main" id="{D5D5DD2C-D46D-FD6C-514E-169066AA4D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>
            <a:extLst>
              <a:ext uri="{FF2B5EF4-FFF2-40B4-BE49-F238E27FC236}">
                <a16:creationId xmlns:a16="http://schemas.microsoft.com/office/drawing/2014/main" id="{E914F0D5-A8EB-B694-DD67-591C64AB423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1518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C7517742-C714-1291-9598-1A760AF27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126C9214-9578-E9A5-2704-0084E554C0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7:notes">
            <a:extLst>
              <a:ext uri="{FF2B5EF4-FFF2-40B4-BE49-F238E27FC236}">
                <a16:creationId xmlns:a16="http://schemas.microsoft.com/office/drawing/2014/main" id="{FC509DF2-1745-AD8C-62D4-E26C0EC9EF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>
            <a:extLst>
              <a:ext uri="{FF2B5EF4-FFF2-40B4-BE49-F238E27FC236}">
                <a16:creationId xmlns:a16="http://schemas.microsoft.com/office/drawing/2014/main" id="{F0CB27B5-542F-CE56-33E5-ACF5B2F98C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7746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A1A04023-7779-0877-1C39-CF2D2B389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4FBA102D-6BE4-B368-CFA0-3D3B26C751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7:notes">
            <a:extLst>
              <a:ext uri="{FF2B5EF4-FFF2-40B4-BE49-F238E27FC236}">
                <a16:creationId xmlns:a16="http://schemas.microsoft.com/office/drawing/2014/main" id="{F36B668E-69CD-4443-9646-5F9A4E101A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>
            <a:extLst>
              <a:ext uri="{FF2B5EF4-FFF2-40B4-BE49-F238E27FC236}">
                <a16:creationId xmlns:a16="http://schemas.microsoft.com/office/drawing/2014/main" id="{C1351C4D-72D6-BEB0-5794-DD106CF4C5A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808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94C7DE7-2534-4F0B-B4C7-267218529FAA}"/>
              </a:ext>
            </a:extLst>
          </p:cNvPr>
          <p:cNvSpPr txBox="1"/>
          <p:nvPr/>
        </p:nvSpPr>
        <p:spPr>
          <a:xfrm>
            <a:off x="5142324" y="4857572"/>
            <a:ext cx="498933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b="0" i="0" dirty="0">
              <a:solidFill>
                <a:srgbClr val="141414"/>
              </a:solidFill>
              <a:effectLst/>
              <a:latin typeface="Helvetica Neue"/>
            </a:endParaRPr>
          </a:p>
          <a:p>
            <a:r>
              <a:rPr lang="es-ES" sz="2000" b="1" i="0" dirty="0">
                <a:solidFill>
                  <a:srgbClr val="141414"/>
                </a:solidFill>
                <a:effectLst/>
                <a:latin typeface="Helvetica Neue"/>
              </a:rPr>
              <a:t>YENIJO Telecomunicaciones</a:t>
            </a:r>
            <a:r>
              <a:rPr lang="es-ES" sz="1600" b="0" i="0" dirty="0">
                <a:solidFill>
                  <a:srgbClr val="141414"/>
                </a:solidFill>
                <a:effectLst/>
                <a:latin typeface="Helvetica Neue"/>
              </a:rPr>
              <a:t>.</a:t>
            </a:r>
            <a:br>
              <a:rPr lang="es-ES" sz="1600" dirty="0"/>
            </a:br>
            <a:endParaRPr lang="es-ES" sz="1600" b="1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E955842-A4E2-4F5E-8C57-10E1793E7CBE}"/>
              </a:ext>
            </a:extLst>
          </p:cNvPr>
          <p:cNvSpPr/>
          <p:nvPr/>
        </p:nvSpPr>
        <p:spPr>
          <a:xfrm>
            <a:off x="3521087" y="1169431"/>
            <a:ext cx="63488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Tecnólogo en Análisis y Desarrollo de Software.</a:t>
            </a:r>
          </a:p>
          <a:p>
            <a:pPr algn="ctr"/>
            <a:r>
              <a:rPr lang="es-E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Ficha 2879709</a:t>
            </a:r>
          </a:p>
          <a:p>
            <a:pPr algn="ctr"/>
            <a:endParaRPr lang="es-E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ángulo redondeado 2">
            <a:extLst>
              <a:ext uri="{FF2B5EF4-FFF2-40B4-BE49-F238E27FC236}">
                <a16:creationId xmlns:a16="http://schemas.microsoft.com/office/drawing/2014/main" id="{388FDA71-8D03-4FC0-85BD-667035C27BA5}"/>
              </a:ext>
            </a:extLst>
          </p:cNvPr>
          <p:cNvSpPr/>
          <p:nvPr/>
        </p:nvSpPr>
        <p:spPr>
          <a:xfrm>
            <a:off x="5870743" y="4048917"/>
            <a:ext cx="1482213" cy="870154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5FBB753-C0BA-402E-A66E-C7013D54227B}"/>
              </a:ext>
            </a:extLst>
          </p:cNvPr>
          <p:cNvSpPr/>
          <p:nvPr/>
        </p:nvSpPr>
        <p:spPr>
          <a:xfrm>
            <a:off x="3342710" y="2000428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141414"/>
                </a:solidFill>
                <a:latin typeface="Helvetica Neue"/>
              </a:rPr>
              <a:t>Aprendiz(ces)</a:t>
            </a:r>
          </a:p>
          <a:p>
            <a:r>
              <a:rPr lang="es-ES" dirty="0">
                <a:solidFill>
                  <a:srgbClr val="141414"/>
                </a:solidFill>
                <a:latin typeface="Helvetica Neue"/>
              </a:rPr>
              <a:t>Yeiner José Atencia Salcedo</a:t>
            </a:r>
          </a:p>
        </p:txBody>
      </p:sp>
      <p:pic>
        <p:nvPicPr>
          <p:cNvPr id="8" name="Imagen 7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64B4EC41-802D-75ED-2B66-C7F18639F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210" y="3009024"/>
            <a:ext cx="2868042" cy="20797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D37373A2-5001-7C10-D81D-FF69E5EA5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FA9312C3-2423-34B1-4AB2-1E679270C246}"/>
              </a:ext>
            </a:extLst>
          </p:cNvPr>
          <p:cNvSpPr/>
          <p:nvPr/>
        </p:nvSpPr>
        <p:spPr>
          <a:xfrm>
            <a:off x="1242446" y="834475"/>
            <a:ext cx="1698928" cy="60959"/>
          </a:xfrm>
          <a:prstGeom prst="rect">
            <a:avLst/>
          </a:prstGeom>
          <a:solidFill>
            <a:srgbClr val="82DE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9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24">
            <a:extLst>
              <a:ext uri="{FF2B5EF4-FFF2-40B4-BE49-F238E27FC236}">
                <a16:creationId xmlns:a16="http://schemas.microsoft.com/office/drawing/2014/main" id="{3E876100-7040-D5E2-F1E7-8C926C0AE217}"/>
              </a:ext>
            </a:extLst>
          </p:cNvPr>
          <p:cNvCxnSpPr/>
          <p:nvPr/>
        </p:nvCxnSpPr>
        <p:spPr>
          <a:xfrm>
            <a:off x="415047" y="6473523"/>
            <a:ext cx="11413788" cy="0"/>
          </a:xfrm>
          <a:prstGeom prst="straightConnector1">
            <a:avLst/>
          </a:prstGeom>
          <a:noFill/>
          <a:ln w="12700" cap="flat" cmpd="sng">
            <a:solidFill>
              <a:srgbClr val="39A9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20000" sx="1000" sy="1000" rotWithShape="0">
              <a:srgbClr val="000000"/>
            </a:outerShdw>
          </a:effectLst>
        </p:spPr>
      </p:cxnSp>
      <p:grpSp>
        <p:nvGrpSpPr>
          <p:cNvPr id="145" name="Google Shape;145;p24">
            <a:extLst>
              <a:ext uri="{FF2B5EF4-FFF2-40B4-BE49-F238E27FC236}">
                <a16:creationId xmlns:a16="http://schemas.microsoft.com/office/drawing/2014/main" id="{76B8DFD1-FAB2-F0F1-CF78-C3538F5728B0}"/>
              </a:ext>
            </a:extLst>
          </p:cNvPr>
          <p:cNvGrpSpPr/>
          <p:nvPr/>
        </p:nvGrpSpPr>
        <p:grpSpPr>
          <a:xfrm>
            <a:off x="233911" y="72255"/>
            <a:ext cx="266743" cy="528011"/>
            <a:chOff x="141693" y="266421"/>
            <a:chExt cx="287374" cy="396008"/>
          </a:xfrm>
        </p:grpSpPr>
        <p:cxnSp>
          <p:nvCxnSpPr>
            <p:cNvPr id="146" name="Google Shape;146;p24">
              <a:extLst>
                <a:ext uri="{FF2B5EF4-FFF2-40B4-BE49-F238E27FC236}">
                  <a16:creationId xmlns:a16="http://schemas.microsoft.com/office/drawing/2014/main" id="{595A5928-F3D6-22FE-1FCC-FBC1ED80077A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7" name="Google Shape;147;p24">
              <a:extLst>
                <a:ext uri="{FF2B5EF4-FFF2-40B4-BE49-F238E27FC236}">
                  <a16:creationId xmlns:a16="http://schemas.microsoft.com/office/drawing/2014/main" id="{0E7193BC-EDB4-ABA9-B491-16135E4CF01F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8" name="Google Shape;148;p24">
              <a:extLst>
                <a:ext uri="{FF2B5EF4-FFF2-40B4-BE49-F238E27FC236}">
                  <a16:creationId xmlns:a16="http://schemas.microsoft.com/office/drawing/2014/main" id="{F088C064-EA70-865F-6366-7208D492C32F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9" name="Google Shape;149;p24">
              <a:extLst>
                <a:ext uri="{FF2B5EF4-FFF2-40B4-BE49-F238E27FC236}">
                  <a16:creationId xmlns:a16="http://schemas.microsoft.com/office/drawing/2014/main" id="{B12BC014-CF95-A87F-0325-0CD7E7C27683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0" name="Google Shape;150;p24">
              <a:extLst>
                <a:ext uri="{FF2B5EF4-FFF2-40B4-BE49-F238E27FC236}">
                  <a16:creationId xmlns:a16="http://schemas.microsoft.com/office/drawing/2014/main" id="{6ED7D065-44E6-D1D2-03AC-0A160C666129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1" name="Google Shape;151;p24">
              <a:extLst>
                <a:ext uri="{FF2B5EF4-FFF2-40B4-BE49-F238E27FC236}">
                  <a16:creationId xmlns:a16="http://schemas.microsoft.com/office/drawing/2014/main" id="{36AAFC56-562E-663A-1A06-82680341CB1A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2" name="Google Shape;152;p24">
              <a:extLst>
                <a:ext uri="{FF2B5EF4-FFF2-40B4-BE49-F238E27FC236}">
                  <a16:creationId xmlns:a16="http://schemas.microsoft.com/office/drawing/2014/main" id="{83E30F33-4DF2-895A-132F-7883F38012B2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3" name="Google Shape;153;p24">
              <a:extLst>
                <a:ext uri="{FF2B5EF4-FFF2-40B4-BE49-F238E27FC236}">
                  <a16:creationId xmlns:a16="http://schemas.microsoft.com/office/drawing/2014/main" id="{F75049CC-580B-9097-BED3-4E2D1FEF4F9D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4" name="Google Shape;154;p24">
              <a:extLst>
                <a:ext uri="{FF2B5EF4-FFF2-40B4-BE49-F238E27FC236}">
                  <a16:creationId xmlns:a16="http://schemas.microsoft.com/office/drawing/2014/main" id="{9722ABDF-2BA6-60DA-1EED-5F2EC7EB69FC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5" name="Google Shape;155;p24">
              <a:extLst>
                <a:ext uri="{FF2B5EF4-FFF2-40B4-BE49-F238E27FC236}">
                  <a16:creationId xmlns:a16="http://schemas.microsoft.com/office/drawing/2014/main" id="{F7A6EC4F-6FF5-4862-3111-04846C144766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sp>
        <p:nvSpPr>
          <p:cNvPr id="157" name="Google Shape;157;p24">
            <a:extLst>
              <a:ext uri="{FF2B5EF4-FFF2-40B4-BE49-F238E27FC236}">
                <a16:creationId xmlns:a16="http://schemas.microsoft.com/office/drawing/2014/main" id="{EA8FE39B-F139-FA13-E347-89C9C2BF4E58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pic>
        <p:nvPicPr>
          <p:cNvPr id="167" name="Google Shape;167;p24" descr="Logotipo&#10;&#10;Descripción generada automáticamente">
            <a:extLst>
              <a:ext uri="{FF2B5EF4-FFF2-40B4-BE49-F238E27FC236}">
                <a16:creationId xmlns:a16="http://schemas.microsoft.com/office/drawing/2014/main" id="{BD37C851-5E31-4E34-4209-5DAC24F5D5C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47299" y="469709"/>
            <a:ext cx="1261875" cy="12313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76138C2-F942-E299-C9AA-7C2523DD81B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87828" y="1287733"/>
            <a:ext cx="10755086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MX" sz="2800" dirty="0"/>
              <a:t>El prototipo incluye:</a:t>
            </a:r>
          </a:p>
          <a:p>
            <a:endParaRPr lang="es-MX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Interfaz web con acceso a usuarios y administradores.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MX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b="1" dirty="0"/>
              <a:t>Módulos principales</a:t>
            </a:r>
            <a:r>
              <a:rPr lang="es-MX" sz="2800" dirty="0"/>
              <a:t>:</a:t>
            </a:r>
          </a:p>
          <a:p>
            <a:pPr marL="514350" lvl="1" indent="-514350">
              <a:buFont typeface="+mj-lt"/>
              <a:buAutoNum type="arabicPeriod"/>
            </a:pPr>
            <a:r>
              <a:rPr lang="es-MX" sz="2800" dirty="0"/>
              <a:t>Gestión de usuarios.</a:t>
            </a:r>
          </a:p>
          <a:p>
            <a:pPr marL="514350" lvl="1" indent="-514350">
              <a:buFont typeface="+mj-lt"/>
              <a:buAutoNum type="arabicPeriod"/>
            </a:pPr>
            <a:r>
              <a:rPr lang="es-MX" sz="2800" dirty="0"/>
              <a:t>Consulta de servicios.</a:t>
            </a:r>
          </a:p>
          <a:p>
            <a:pPr marL="514350" lvl="1" indent="-514350">
              <a:buFont typeface="+mj-lt"/>
              <a:buAutoNum type="arabicPeriod"/>
            </a:pPr>
            <a:r>
              <a:rPr lang="es-MX" sz="2800" dirty="0"/>
              <a:t>Facturación y pagos en línea.</a:t>
            </a:r>
          </a:p>
          <a:p>
            <a:pPr marL="514350" lvl="1" indent="-514350">
              <a:buFont typeface="+mj-lt"/>
              <a:buAutoNum type="arabicPeriod"/>
            </a:pPr>
            <a:r>
              <a:rPr lang="es-MX" sz="2800" dirty="0"/>
              <a:t>Reportes básicos.</a:t>
            </a:r>
          </a:p>
        </p:txBody>
      </p:sp>
      <p:sp>
        <p:nvSpPr>
          <p:cNvPr id="3" name="Google Shape;203;p25">
            <a:extLst>
              <a:ext uri="{FF2B5EF4-FFF2-40B4-BE49-F238E27FC236}">
                <a16:creationId xmlns:a16="http://schemas.microsoft.com/office/drawing/2014/main" id="{C89FED2A-A8AD-EE4E-A3B4-5F21ADA39CF8}"/>
              </a:ext>
            </a:extLst>
          </p:cNvPr>
          <p:cNvSpPr txBox="1"/>
          <p:nvPr/>
        </p:nvSpPr>
        <p:spPr>
          <a:xfrm>
            <a:off x="587828" y="355424"/>
            <a:ext cx="8414751" cy="57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Modelo de Base de Datos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" name="Google Shape;203;p25">
            <a:extLst>
              <a:ext uri="{FF2B5EF4-FFF2-40B4-BE49-F238E27FC236}">
                <a16:creationId xmlns:a16="http://schemas.microsoft.com/office/drawing/2014/main" id="{E4C7BE2B-09D4-F2EC-EA5C-A116D4AE410A}"/>
              </a:ext>
            </a:extLst>
          </p:cNvPr>
          <p:cNvSpPr txBox="1"/>
          <p:nvPr/>
        </p:nvSpPr>
        <p:spPr>
          <a:xfrm>
            <a:off x="-489952" y="314722"/>
            <a:ext cx="8414751" cy="57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rPr>
              <a:t>Desarrollo / Prototipo</a:t>
            </a:r>
            <a:endParaRPr sz="3600" b="1" dirty="0">
              <a:solidFill>
                <a:schemeClr val="tx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095311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C2A0077D-A8D7-9772-6AA9-2D5CFE141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40850468-924D-8E12-E630-5B3C53AED17E}"/>
              </a:ext>
            </a:extLst>
          </p:cNvPr>
          <p:cNvSpPr/>
          <p:nvPr/>
        </p:nvSpPr>
        <p:spPr>
          <a:xfrm>
            <a:off x="1242446" y="834475"/>
            <a:ext cx="1698928" cy="60959"/>
          </a:xfrm>
          <a:prstGeom prst="rect">
            <a:avLst/>
          </a:prstGeom>
          <a:solidFill>
            <a:srgbClr val="82DE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9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24">
            <a:extLst>
              <a:ext uri="{FF2B5EF4-FFF2-40B4-BE49-F238E27FC236}">
                <a16:creationId xmlns:a16="http://schemas.microsoft.com/office/drawing/2014/main" id="{3AC9CE40-86E4-E437-9E50-6F63896019F7}"/>
              </a:ext>
            </a:extLst>
          </p:cNvPr>
          <p:cNvCxnSpPr/>
          <p:nvPr/>
        </p:nvCxnSpPr>
        <p:spPr>
          <a:xfrm>
            <a:off x="415047" y="6473523"/>
            <a:ext cx="11413788" cy="0"/>
          </a:xfrm>
          <a:prstGeom prst="straightConnector1">
            <a:avLst/>
          </a:prstGeom>
          <a:noFill/>
          <a:ln w="12700" cap="flat" cmpd="sng">
            <a:solidFill>
              <a:srgbClr val="39A9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20000" sx="1000" sy="1000" rotWithShape="0">
              <a:srgbClr val="000000"/>
            </a:outerShdw>
          </a:effectLst>
        </p:spPr>
      </p:cxnSp>
      <p:grpSp>
        <p:nvGrpSpPr>
          <p:cNvPr id="145" name="Google Shape;145;p24">
            <a:extLst>
              <a:ext uri="{FF2B5EF4-FFF2-40B4-BE49-F238E27FC236}">
                <a16:creationId xmlns:a16="http://schemas.microsoft.com/office/drawing/2014/main" id="{82907568-C70F-84F1-6661-F365114679D2}"/>
              </a:ext>
            </a:extLst>
          </p:cNvPr>
          <p:cNvGrpSpPr/>
          <p:nvPr/>
        </p:nvGrpSpPr>
        <p:grpSpPr>
          <a:xfrm>
            <a:off x="233911" y="72255"/>
            <a:ext cx="266743" cy="528011"/>
            <a:chOff x="141693" y="266421"/>
            <a:chExt cx="287374" cy="396008"/>
          </a:xfrm>
        </p:grpSpPr>
        <p:cxnSp>
          <p:nvCxnSpPr>
            <p:cNvPr id="146" name="Google Shape;146;p24">
              <a:extLst>
                <a:ext uri="{FF2B5EF4-FFF2-40B4-BE49-F238E27FC236}">
                  <a16:creationId xmlns:a16="http://schemas.microsoft.com/office/drawing/2014/main" id="{884AA6D0-1F10-B523-1A2C-8A8828599090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7" name="Google Shape;147;p24">
              <a:extLst>
                <a:ext uri="{FF2B5EF4-FFF2-40B4-BE49-F238E27FC236}">
                  <a16:creationId xmlns:a16="http://schemas.microsoft.com/office/drawing/2014/main" id="{B0482FD0-7AFE-549D-1B8C-32091D7CBFB3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8" name="Google Shape;148;p24">
              <a:extLst>
                <a:ext uri="{FF2B5EF4-FFF2-40B4-BE49-F238E27FC236}">
                  <a16:creationId xmlns:a16="http://schemas.microsoft.com/office/drawing/2014/main" id="{5F93DD7F-B635-1A86-D0B8-0383AC8FEE91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9" name="Google Shape;149;p24">
              <a:extLst>
                <a:ext uri="{FF2B5EF4-FFF2-40B4-BE49-F238E27FC236}">
                  <a16:creationId xmlns:a16="http://schemas.microsoft.com/office/drawing/2014/main" id="{C14DB5C8-6ADB-4E1B-64A6-1C4AA3E8F04A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0" name="Google Shape;150;p24">
              <a:extLst>
                <a:ext uri="{FF2B5EF4-FFF2-40B4-BE49-F238E27FC236}">
                  <a16:creationId xmlns:a16="http://schemas.microsoft.com/office/drawing/2014/main" id="{4167ACAF-0430-82A5-B57B-B683C8EA5C07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1" name="Google Shape;151;p24">
              <a:extLst>
                <a:ext uri="{FF2B5EF4-FFF2-40B4-BE49-F238E27FC236}">
                  <a16:creationId xmlns:a16="http://schemas.microsoft.com/office/drawing/2014/main" id="{7B2E5D48-A6BB-4E5C-379B-1595AAE739A7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2" name="Google Shape;152;p24">
              <a:extLst>
                <a:ext uri="{FF2B5EF4-FFF2-40B4-BE49-F238E27FC236}">
                  <a16:creationId xmlns:a16="http://schemas.microsoft.com/office/drawing/2014/main" id="{5E9B0CB1-A706-B1CA-0C4D-11C815937B5B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3" name="Google Shape;153;p24">
              <a:extLst>
                <a:ext uri="{FF2B5EF4-FFF2-40B4-BE49-F238E27FC236}">
                  <a16:creationId xmlns:a16="http://schemas.microsoft.com/office/drawing/2014/main" id="{0ACA8AF2-E739-DA68-90B7-7398410C88C7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4" name="Google Shape;154;p24">
              <a:extLst>
                <a:ext uri="{FF2B5EF4-FFF2-40B4-BE49-F238E27FC236}">
                  <a16:creationId xmlns:a16="http://schemas.microsoft.com/office/drawing/2014/main" id="{BF7DC1F9-E246-FE74-6EF9-AAA82270ADAF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5" name="Google Shape;155;p24">
              <a:extLst>
                <a:ext uri="{FF2B5EF4-FFF2-40B4-BE49-F238E27FC236}">
                  <a16:creationId xmlns:a16="http://schemas.microsoft.com/office/drawing/2014/main" id="{DE8FFA66-7344-EE0B-3934-FB9B63742089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sp>
        <p:nvSpPr>
          <p:cNvPr id="157" name="Google Shape;157;p24">
            <a:extLst>
              <a:ext uri="{FF2B5EF4-FFF2-40B4-BE49-F238E27FC236}">
                <a16:creationId xmlns:a16="http://schemas.microsoft.com/office/drawing/2014/main" id="{63C4C57F-08A9-A678-24FF-951065E47B58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pic>
        <p:nvPicPr>
          <p:cNvPr id="167" name="Google Shape;167;p24" descr="Logotipo&#10;&#10;Descripción generada automáticamente">
            <a:extLst>
              <a:ext uri="{FF2B5EF4-FFF2-40B4-BE49-F238E27FC236}">
                <a16:creationId xmlns:a16="http://schemas.microsoft.com/office/drawing/2014/main" id="{D289579E-239B-4D0B-84A0-2FE4AA91AC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47299" y="469709"/>
            <a:ext cx="1261875" cy="123139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3;p25">
            <a:extLst>
              <a:ext uri="{FF2B5EF4-FFF2-40B4-BE49-F238E27FC236}">
                <a16:creationId xmlns:a16="http://schemas.microsoft.com/office/drawing/2014/main" id="{D23F8D1D-56F5-9C6A-B75A-0CC1BBAFA247}"/>
              </a:ext>
            </a:extLst>
          </p:cNvPr>
          <p:cNvSpPr txBox="1"/>
          <p:nvPr/>
        </p:nvSpPr>
        <p:spPr>
          <a:xfrm>
            <a:off x="587828" y="355425"/>
            <a:ext cx="8708572" cy="1186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lvl="0" algn="ctr">
              <a:buClr>
                <a:schemeClr val="lt1"/>
              </a:buClr>
              <a:buSzPts val="2400"/>
            </a:pPr>
            <a:r>
              <a:rPr lang="es-CO" sz="4000" b="1" dirty="0"/>
              <a:t>Impacto Esperado / Beneficios</a:t>
            </a: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 de Datos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14AB40A-0692-BA50-8B30-55D9D08AC33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110343" y="1193471"/>
            <a:ext cx="8316686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s-CO" altLang="es-CO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Mayor eficiencia en la gestión administrativa.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s-CO" altLang="es-CO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Reducción de tiempos de espera para clientes.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s-CO" altLang="es-CO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Seguridad en transacciones.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s-CO" altLang="es-CO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Optimización de la facturación.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s-CO" altLang="es-CO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Mejora en la experiencia del usuario final.</a:t>
            </a:r>
          </a:p>
        </p:txBody>
      </p:sp>
    </p:spTree>
    <p:extLst>
      <p:ext uri="{BB962C8B-B14F-4D97-AF65-F5344CB8AC3E}">
        <p14:creationId xmlns:p14="http://schemas.microsoft.com/office/powerpoint/2010/main" val="3084333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35FAFE39-636C-279D-7BD2-775BC0DA8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5350A310-9645-1141-31DD-3104192BB13C}"/>
              </a:ext>
            </a:extLst>
          </p:cNvPr>
          <p:cNvSpPr/>
          <p:nvPr/>
        </p:nvSpPr>
        <p:spPr>
          <a:xfrm>
            <a:off x="1242446" y="834475"/>
            <a:ext cx="1698928" cy="60959"/>
          </a:xfrm>
          <a:prstGeom prst="rect">
            <a:avLst/>
          </a:prstGeom>
          <a:solidFill>
            <a:srgbClr val="82DE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9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24">
            <a:extLst>
              <a:ext uri="{FF2B5EF4-FFF2-40B4-BE49-F238E27FC236}">
                <a16:creationId xmlns:a16="http://schemas.microsoft.com/office/drawing/2014/main" id="{01A87380-5774-4062-CC22-791A2FF3DA00}"/>
              </a:ext>
            </a:extLst>
          </p:cNvPr>
          <p:cNvCxnSpPr/>
          <p:nvPr/>
        </p:nvCxnSpPr>
        <p:spPr>
          <a:xfrm>
            <a:off x="415047" y="6473523"/>
            <a:ext cx="11413788" cy="0"/>
          </a:xfrm>
          <a:prstGeom prst="straightConnector1">
            <a:avLst/>
          </a:prstGeom>
          <a:noFill/>
          <a:ln w="12700" cap="flat" cmpd="sng">
            <a:solidFill>
              <a:srgbClr val="39A9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20000" sx="1000" sy="1000" rotWithShape="0">
              <a:srgbClr val="000000"/>
            </a:outerShdw>
          </a:effectLst>
        </p:spPr>
      </p:cxnSp>
      <p:grpSp>
        <p:nvGrpSpPr>
          <p:cNvPr id="145" name="Google Shape;145;p24">
            <a:extLst>
              <a:ext uri="{FF2B5EF4-FFF2-40B4-BE49-F238E27FC236}">
                <a16:creationId xmlns:a16="http://schemas.microsoft.com/office/drawing/2014/main" id="{7D43F4DE-B47F-6A1F-A17A-AD66FF51163E}"/>
              </a:ext>
            </a:extLst>
          </p:cNvPr>
          <p:cNvGrpSpPr/>
          <p:nvPr/>
        </p:nvGrpSpPr>
        <p:grpSpPr>
          <a:xfrm>
            <a:off x="233911" y="72255"/>
            <a:ext cx="266743" cy="528011"/>
            <a:chOff x="141693" y="266421"/>
            <a:chExt cx="287374" cy="396008"/>
          </a:xfrm>
        </p:grpSpPr>
        <p:cxnSp>
          <p:nvCxnSpPr>
            <p:cNvPr id="146" name="Google Shape;146;p24">
              <a:extLst>
                <a:ext uri="{FF2B5EF4-FFF2-40B4-BE49-F238E27FC236}">
                  <a16:creationId xmlns:a16="http://schemas.microsoft.com/office/drawing/2014/main" id="{3BBCB045-6700-33A7-A360-AF770B839921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7" name="Google Shape;147;p24">
              <a:extLst>
                <a:ext uri="{FF2B5EF4-FFF2-40B4-BE49-F238E27FC236}">
                  <a16:creationId xmlns:a16="http://schemas.microsoft.com/office/drawing/2014/main" id="{4A33A833-6604-ECB8-6793-CF1E16FD93BA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8" name="Google Shape;148;p24">
              <a:extLst>
                <a:ext uri="{FF2B5EF4-FFF2-40B4-BE49-F238E27FC236}">
                  <a16:creationId xmlns:a16="http://schemas.microsoft.com/office/drawing/2014/main" id="{32B9E3C6-1CB7-E506-644F-4B884A1D063F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9" name="Google Shape;149;p24">
              <a:extLst>
                <a:ext uri="{FF2B5EF4-FFF2-40B4-BE49-F238E27FC236}">
                  <a16:creationId xmlns:a16="http://schemas.microsoft.com/office/drawing/2014/main" id="{712FB61F-494F-C3E6-48A6-F07D44C7EBC3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0" name="Google Shape;150;p24">
              <a:extLst>
                <a:ext uri="{FF2B5EF4-FFF2-40B4-BE49-F238E27FC236}">
                  <a16:creationId xmlns:a16="http://schemas.microsoft.com/office/drawing/2014/main" id="{5BC3ECE7-E008-F8DD-EAB2-309CBF88677D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1" name="Google Shape;151;p24">
              <a:extLst>
                <a:ext uri="{FF2B5EF4-FFF2-40B4-BE49-F238E27FC236}">
                  <a16:creationId xmlns:a16="http://schemas.microsoft.com/office/drawing/2014/main" id="{26822E13-1217-5D11-C48A-1C7A3597E2C2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2" name="Google Shape;152;p24">
              <a:extLst>
                <a:ext uri="{FF2B5EF4-FFF2-40B4-BE49-F238E27FC236}">
                  <a16:creationId xmlns:a16="http://schemas.microsoft.com/office/drawing/2014/main" id="{F842DF09-B36C-25CF-A417-AC089FC9492F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3" name="Google Shape;153;p24">
              <a:extLst>
                <a:ext uri="{FF2B5EF4-FFF2-40B4-BE49-F238E27FC236}">
                  <a16:creationId xmlns:a16="http://schemas.microsoft.com/office/drawing/2014/main" id="{27B0D48C-CE57-FBA8-799E-3514323C5D8D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4" name="Google Shape;154;p24">
              <a:extLst>
                <a:ext uri="{FF2B5EF4-FFF2-40B4-BE49-F238E27FC236}">
                  <a16:creationId xmlns:a16="http://schemas.microsoft.com/office/drawing/2014/main" id="{74251795-7C47-D1AF-763D-B2CCC7EA56A1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5" name="Google Shape;155;p24">
              <a:extLst>
                <a:ext uri="{FF2B5EF4-FFF2-40B4-BE49-F238E27FC236}">
                  <a16:creationId xmlns:a16="http://schemas.microsoft.com/office/drawing/2014/main" id="{E64D1D98-410D-FD20-81AB-A700F8CF7D61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sp>
        <p:nvSpPr>
          <p:cNvPr id="157" name="Google Shape;157;p24">
            <a:extLst>
              <a:ext uri="{FF2B5EF4-FFF2-40B4-BE49-F238E27FC236}">
                <a16:creationId xmlns:a16="http://schemas.microsoft.com/office/drawing/2014/main" id="{484C074F-7A53-3C42-D631-056D2EDC3590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pic>
        <p:nvPicPr>
          <p:cNvPr id="167" name="Google Shape;167;p24" descr="Logotipo&#10;&#10;Descripción generada automáticamente">
            <a:extLst>
              <a:ext uri="{FF2B5EF4-FFF2-40B4-BE49-F238E27FC236}">
                <a16:creationId xmlns:a16="http://schemas.microsoft.com/office/drawing/2014/main" id="{FA9E6994-1198-69E7-EBC9-FFA9252B581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47299" y="469709"/>
            <a:ext cx="1261875" cy="123139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3;p25">
            <a:extLst>
              <a:ext uri="{FF2B5EF4-FFF2-40B4-BE49-F238E27FC236}">
                <a16:creationId xmlns:a16="http://schemas.microsoft.com/office/drawing/2014/main" id="{03460406-34EE-91CB-323C-24C58A36468C}"/>
              </a:ext>
            </a:extLst>
          </p:cNvPr>
          <p:cNvSpPr txBox="1"/>
          <p:nvPr/>
        </p:nvSpPr>
        <p:spPr>
          <a:xfrm>
            <a:off x="587828" y="220116"/>
            <a:ext cx="8708572" cy="632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lvl="0" algn="ctr">
              <a:buClr>
                <a:schemeClr val="lt1"/>
              </a:buClr>
              <a:buSzPts val="2400"/>
            </a:pPr>
            <a:r>
              <a:rPr lang="es-CO" sz="4000" dirty="0"/>
              <a:t>Aprendizaje Personal</a:t>
            </a: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de Datos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DEB0429-23FF-AC8E-DC60-DF8A596298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862" y="1759881"/>
            <a:ext cx="8165252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Aplicación práctica de metodologías de análisis y diseño de software.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s-CO" altLang="es-C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Manejo de herramientas y lenguajes de programación.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s-CO" altLang="es-C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Resolución de problemas reales.</a:t>
            </a:r>
          </a:p>
        </p:txBody>
      </p:sp>
    </p:spTree>
    <p:extLst>
      <p:ext uri="{BB962C8B-B14F-4D97-AF65-F5344CB8AC3E}">
        <p14:creationId xmlns:p14="http://schemas.microsoft.com/office/powerpoint/2010/main" val="1177259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/>
          <p:cNvSpPr txBox="1"/>
          <p:nvPr/>
        </p:nvSpPr>
        <p:spPr>
          <a:xfrm>
            <a:off x="500648" y="368820"/>
            <a:ext cx="10635438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Pagina principal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70574D9-0A19-76DA-AAD4-3792F17D0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16749"/>
            <a:ext cx="12192000" cy="5369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1C0AEFF5-A7AB-9467-3014-698456052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C85D3071-980D-6E02-42C9-886EB23F5A0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1529402B-41AF-C394-8475-CA412E104426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F94E8C0B-B9C4-58CA-775A-B285375651D1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250CD345-84BB-C22D-0959-597A0F207B50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4E309379-1505-EA6D-8186-B66252F78A3E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10B680FF-B81C-E794-90A4-1355F3352875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BE83DBAB-3272-765E-A4F2-F48A31195CC5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B972E52E-EAD3-78B4-9130-5236AF216825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46C3AC9A-7CC0-96E5-5958-E7FDB46E238E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00FA7982-C9C0-4961-7A62-EC1CD4166E89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C8DA2D69-2A5C-4317-6DAF-F97AC9418974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9DF199FE-AD76-274D-2675-8E81F261ED66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A1DC7033-31D4-E288-3C91-DD44E334227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59E5FF87-97A5-AA27-ED4C-023A3C2F453E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18425C6D-9EB2-74AD-74AF-A605CE684384}"/>
              </a:ext>
            </a:extLst>
          </p:cNvPr>
          <p:cNvSpPr txBox="1"/>
          <p:nvPr/>
        </p:nvSpPr>
        <p:spPr>
          <a:xfrm>
            <a:off x="500648" y="368819"/>
            <a:ext cx="10697004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INGRESO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C132F89-822D-0D2C-DAF1-5C0FB54B1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0264"/>
            <a:ext cx="12192000" cy="541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2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87C8584E-8B38-D82C-1FF8-265984C86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A4B7B86F-683A-906A-AAC7-ADD6B840C8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F4AFD738-D663-0628-E960-CDD3BD867362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48474ED2-2812-ADED-5E07-A28DB049B33A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F6C9A120-932E-BC79-E7EF-4D370E796FFF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4B192583-38FD-5117-A40C-738930BA6518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680CB10F-AD6D-D0C9-0F5E-6A725A1EAA9F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0A92C49F-893A-4314-7480-37EDF706713D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E9F66E4F-90B6-65AA-5013-5DB3EE44E506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3FA6F3DD-5D66-D134-3744-09E44AF3AB12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56FE293E-0EA3-6217-7B9B-9911A85306FD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707E2B97-442D-9DCF-C9F2-130FCCAE8935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AFCABC54-B489-28BF-7756-75584224D227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70B9051C-CA18-245E-A101-E20EAF156DB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E178DC2F-4A33-7E91-AB8F-2DED552FF5A6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313D8392-9727-ABE7-411C-C24A902AE715}"/>
              </a:ext>
            </a:extLst>
          </p:cNvPr>
          <p:cNvSpPr txBox="1"/>
          <p:nvPr/>
        </p:nvSpPr>
        <p:spPr>
          <a:xfrm>
            <a:off x="500648" y="368819"/>
            <a:ext cx="10697004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Registro como cliente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E58A55-D44E-AB08-057F-CF47E419D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13018"/>
            <a:ext cx="12192000" cy="527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61827"/>
      </p:ext>
    </p:extLst>
  </p:cSld>
  <p:clrMapOvr>
    <a:masterClrMapping/>
  </p:clrMapOvr>
  <p:transition spd="slow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835DA7CA-6F5F-D873-7D45-8E0CC4476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9B6ADE96-D9C5-20FC-BBD0-B417784AF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F4C9CE03-051F-1A40-E175-C0F19A3CE68B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F2EC6592-E2D1-B9B9-CD0E-EAB59EA2AF0E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D3AA2B41-8163-C3D5-3FCD-B6F29578FF63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B5CC5C35-375C-6269-F17B-6D9848BA8592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1ACFF110-D580-F4B7-0A8E-CF1FA47D4837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F8DA7243-179D-6816-6FAE-82FC365D5410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A74C2C25-5D7B-5237-6EC6-5567C8BF55CA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4482A0C4-8B1F-DDCD-58BA-4479742B24BE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9FE6470D-9D97-25E4-EC92-DAD249BFD09B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AA0C2CEA-9B6F-E990-0ACF-9C1534B394AD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B7FC867F-4A25-94BE-EDBB-8A2B90D705F3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DECEBBE7-B3D3-23A4-4026-3984CF2596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54CED8F0-E7B2-F2F0-6BC7-348A36BBAB3E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3A696D69-ABA8-6026-1C71-9202AD8349A0}"/>
              </a:ext>
            </a:extLst>
          </p:cNvPr>
          <p:cNvSpPr txBox="1"/>
          <p:nvPr/>
        </p:nvSpPr>
        <p:spPr>
          <a:xfrm>
            <a:off x="500648" y="368819"/>
            <a:ext cx="10697004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Registro como administrador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518E554-76A1-D423-6E83-FD47C87CB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83957"/>
            <a:ext cx="12192000" cy="537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1697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7AD345D6-6F65-9270-B3CA-2A9924FCE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C7C8A18C-6B0C-573F-CE38-152C9E5126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C9965DDE-216C-E4DC-B476-59B1B2216DB0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598836EA-14FC-C8C4-251A-35FAFA3A467A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D4B21E5E-F052-7370-3393-301DB6223DC5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D5909CE2-9C03-A4FE-0189-7E29E1A374EA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54F578A5-1A83-9B1B-B634-5BA51636C3B7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AF3B008D-65C5-6490-080F-528057A319AC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CD4D7A42-A52F-1295-5442-49F174E6FBB1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78AEA2F5-9CBD-B8AF-25F1-D8BF531BDACD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831AA42B-3DBA-3A9B-B724-B2020297D4C8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5E670994-1968-2A16-39F6-1A379B7DFFA9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5730C45E-E5B9-8E79-C1E7-7057B53483CF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E6998772-7230-B30A-A16A-AD7EE967BEC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29EA467C-5D15-4986-9F31-C689282BCFA8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0ADDB626-10E1-546F-89D4-D5FD6F5953AD}"/>
              </a:ext>
            </a:extLst>
          </p:cNvPr>
          <p:cNvSpPr txBox="1"/>
          <p:nvPr/>
        </p:nvSpPr>
        <p:spPr>
          <a:xfrm>
            <a:off x="500648" y="368819"/>
            <a:ext cx="10697004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Registro pagina principal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94692A8-8E51-5788-3408-00015C666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82133"/>
            <a:ext cx="12192000" cy="257237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1CD8DA1-5F4D-3154-1BD9-CFFD6F630F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154512"/>
            <a:ext cx="12192000" cy="271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88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73F64523-7941-2DC0-1391-5A30FCB1D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F46326D2-E52A-2E4C-0942-0CDB79395F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6B1D771D-9EB1-0CEF-1BEE-ADDFD5205FF6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6D0EBBE6-D633-0403-97A0-E9992DA56770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194EFE57-FBF4-BA89-A050-C58A6DE325EE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E4EBD672-C105-549E-4688-BE49DDA2F824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F4040128-9604-A333-0240-B9407CB1BC29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CADDCD2D-8002-E79C-A993-91AACC0077A4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05162E10-C675-1C90-BF99-30391B5EA1E9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FC4BBB59-076F-D9B5-9331-670189E05A9B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FCB122CD-87DE-EB81-E38A-AEE3EA20836E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62DBC9C4-0D01-1B3B-2D66-07CA5DAFC7AA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88DB2B9A-8716-9889-DCCF-37E1AE878CCB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F6E7CC8C-3285-D92B-9AA5-DA63E9F398E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8C0B104A-CAD7-74FF-37C2-F2DA1C12E611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C9CAEDD1-C912-865C-DCF8-9F9D48842D71}"/>
              </a:ext>
            </a:extLst>
          </p:cNvPr>
          <p:cNvSpPr txBox="1"/>
          <p:nvPr/>
        </p:nvSpPr>
        <p:spPr>
          <a:xfrm>
            <a:off x="500648" y="368819"/>
            <a:ext cx="10697004" cy="112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</a:p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Facturas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916A9FB-29A0-38A6-0ACE-10771EF50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501149"/>
            <a:ext cx="12192000" cy="535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3838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>
          <a:extLst>
            <a:ext uri="{FF2B5EF4-FFF2-40B4-BE49-F238E27FC236}">
              <a16:creationId xmlns:a16="http://schemas.microsoft.com/office/drawing/2014/main" id="{F196D604-426D-BD15-4ED2-26ACEC651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>
            <a:extLst>
              <a:ext uri="{FF2B5EF4-FFF2-40B4-BE49-F238E27FC236}">
                <a16:creationId xmlns:a16="http://schemas.microsoft.com/office/drawing/2014/main" id="{E45A5FB2-8BA6-41A8-EC70-08C882E7E1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s-MX" sz="2600" dirty="0">
                <a:solidFill>
                  <a:schemeClr val="bg1"/>
                </a:solidFill>
              </a:rPr>
              <a:t>El proyecto YENIJO Telecomunicaciones representa un avance significativo en la modernización tecnológica, aportando eficiencia, seguridad y satisfacción al usuario final.</a:t>
            </a:r>
            <a:endParaRPr sz="26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7" name="Google Shape;187;p25">
            <a:extLst>
              <a:ext uri="{FF2B5EF4-FFF2-40B4-BE49-F238E27FC236}">
                <a16:creationId xmlns:a16="http://schemas.microsoft.com/office/drawing/2014/main" id="{DE213E5F-B4EB-16E2-6C59-4F08CBB4A0FF}"/>
              </a:ext>
            </a:extLst>
          </p:cNvPr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88" name="Google Shape;188;p25">
              <a:extLst>
                <a:ext uri="{FF2B5EF4-FFF2-40B4-BE49-F238E27FC236}">
                  <a16:creationId xmlns:a16="http://schemas.microsoft.com/office/drawing/2014/main" id="{2D86CCB6-508A-6802-BC51-498BE6E5976C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89" name="Google Shape;189;p25">
              <a:extLst>
                <a:ext uri="{FF2B5EF4-FFF2-40B4-BE49-F238E27FC236}">
                  <a16:creationId xmlns:a16="http://schemas.microsoft.com/office/drawing/2014/main" id="{CB859E16-D85C-BE2F-E8F4-499FC3B5A01F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0" name="Google Shape;190;p25">
              <a:extLst>
                <a:ext uri="{FF2B5EF4-FFF2-40B4-BE49-F238E27FC236}">
                  <a16:creationId xmlns:a16="http://schemas.microsoft.com/office/drawing/2014/main" id="{7A75A521-D1B1-DF5B-0F12-D4FF33233E6B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1" name="Google Shape;191;p25">
              <a:extLst>
                <a:ext uri="{FF2B5EF4-FFF2-40B4-BE49-F238E27FC236}">
                  <a16:creationId xmlns:a16="http://schemas.microsoft.com/office/drawing/2014/main" id="{8586FF8B-A3BF-8D7B-1D7F-52253999BB6E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2" name="Google Shape;192;p25">
              <a:extLst>
                <a:ext uri="{FF2B5EF4-FFF2-40B4-BE49-F238E27FC236}">
                  <a16:creationId xmlns:a16="http://schemas.microsoft.com/office/drawing/2014/main" id="{DA70D580-C9A5-3B93-83F1-65CE3303FACE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3" name="Google Shape;193;p25">
              <a:extLst>
                <a:ext uri="{FF2B5EF4-FFF2-40B4-BE49-F238E27FC236}">
                  <a16:creationId xmlns:a16="http://schemas.microsoft.com/office/drawing/2014/main" id="{6179DD79-3EA5-7701-3090-283C0C8E36F7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4" name="Google Shape;194;p25">
              <a:extLst>
                <a:ext uri="{FF2B5EF4-FFF2-40B4-BE49-F238E27FC236}">
                  <a16:creationId xmlns:a16="http://schemas.microsoft.com/office/drawing/2014/main" id="{25074226-8C4A-2F39-C011-D67DC779035D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5" name="Google Shape;195;p25">
              <a:extLst>
                <a:ext uri="{FF2B5EF4-FFF2-40B4-BE49-F238E27FC236}">
                  <a16:creationId xmlns:a16="http://schemas.microsoft.com/office/drawing/2014/main" id="{E6651981-CA7D-9476-0FE9-AB0864C7CE89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6" name="Google Shape;196;p25">
              <a:extLst>
                <a:ext uri="{FF2B5EF4-FFF2-40B4-BE49-F238E27FC236}">
                  <a16:creationId xmlns:a16="http://schemas.microsoft.com/office/drawing/2014/main" id="{463490E0-2E52-E5FA-7DA3-845EE9962599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97" name="Google Shape;197;p25">
              <a:extLst>
                <a:ext uri="{FF2B5EF4-FFF2-40B4-BE49-F238E27FC236}">
                  <a16:creationId xmlns:a16="http://schemas.microsoft.com/office/drawing/2014/main" id="{6BD47B49-0449-BFD5-2385-B5A5A1B347D2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pic>
        <p:nvPicPr>
          <p:cNvPr id="201" name="Google Shape;201;p25">
            <a:extLst>
              <a:ext uri="{FF2B5EF4-FFF2-40B4-BE49-F238E27FC236}">
                <a16:creationId xmlns:a16="http://schemas.microsoft.com/office/drawing/2014/main" id="{EA313972-EE5B-BA55-BEAA-017CDF1E0C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16124755-2DC0-D774-9B37-F5367302AA1C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sp>
        <p:nvSpPr>
          <p:cNvPr id="203" name="Google Shape;203;p25">
            <a:extLst>
              <a:ext uri="{FF2B5EF4-FFF2-40B4-BE49-F238E27FC236}">
                <a16:creationId xmlns:a16="http://schemas.microsoft.com/office/drawing/2014/main" id="{FE41F348-9623-EE17-9357-C70B28A63836}"/>
              </a:ext>
            </a:extLst>
          </p:cNvPr>
          <p:cNvSpPr txBox="1"/>
          <p:nvPr/>
        </p:nvSpPr>
        <p:spPr>
          <a:xfrm>
            <a:off x="500648" y="368820"/>
            <a:ext cx="10635438" cy="57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Presentación del Software Funcionando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17362592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533991" y="1006073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lnSpc>
                <a:spcPct val="90000"/>
              </a:lnSpc>
              <a:buClr>
                <a:schemeClr val="lt1"/>
              </a:buClr>
              <a:buSzPts val="4400"/>
            </a:pPr>
            <a:r>
              <a:rPr lang="es-CO" sz="4800" b="1" dirty="0">
                <a:solidFill>
                  <a:schemeClr val="bg1"/>
                </a:solidFill>
              </a:rPr>
              <a:t>Introducción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D450BD8-9E1D-773E-0B5C-CA06590E8FEF}"/>
              </a:ext>
            </a:extLst>
          </p:cNvPr>
          <p:cNvSpPr txBox="1"/>
          <p:nvPr/>
        </p:nvSpPr>
        <p:spPr>
          <a:xfrm>
            <a:off x="1513113" y="2248378"/>
            <a:ext cx="840377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600" dirty="0"/>
              <a:t>El proyecto YENIJO Telecomunicaciones surge como respuesta a la necesidad de modernizar la gestión de servicios y transacciones.</a:t>
            </a:r>
            <a:br>
              <a:rPr lang="es-MX" sz="2600" dirty="0"/>
            </a:br>
            <a:r>
              <a:rPr lang="es-MX" sz="2600" dirty="0"/>
              <a:t>Busca implementar una solución tecnológica que centralice la información, facturación y pagos, optimizando la experiencia del usuario y garantizando mayor eficiencia.</a:t>
            </a:r>
            <a:endParaRPr lang="es-CO" sz="2600" dirty="0"/>
          </a:p>
        </p:txBody>
      </p:sp>
    </p:spTree>
    <p:extLst>
      <p:ext uri="{BB962C8B-B14F-4D97-AF65-F5344CB8AC3E}">
        <p14:creationId xmlns:p14="http://schemas.microsoft.com/office/powerpoint/2010/main" val="2892985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8" name="Google Shape;1808;p6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 General</a:t>
            </a:r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52E4261-DD17-DC88-38C4-81A3CA4D82AD}"/>
              </a:ext>
            </a:extLst>
          </p:cNvPr>
          <p:cNvSpPr txBox="1"/>
          <p:nvPr/>
        </p:nvSpPr>
        <p:spPr>
          <a:xfrm>
            <a:off x="859971" y="2090057"/>
            <a:ext cx="9492343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600" dirty="0"/>
              <a:t>Diseñar e implementar un sistema web que centralice la gestión de servicios y/o productos, información, facturación y pagos para mejorar la atención y optimizar procesos en YENIJO Telecomunicaciones.</a:t>
            </a:r>
            <a:endParaRPr lang="es-CO" sz="2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194979" y="558204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 sz="44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Objetivos Específicos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EF23C1-88B2-6618-BD1D-1B72EF9BC5A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92628" y="1720526"/>
            <a:ext cx="9905999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Identificar los requerimientos funcionales y no funcionales del sistema.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Diseñar la arquitectura del software, base de datos y módulos principales.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Implementar un prototipo funcional que integre facturación y pagos en línea.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Validar el sistema mediante pruebas de usabilidad y funcionamiento.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Evaluar el impacto y beneficios para la organización y los usuarios finales.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479AB7-E82A-4D98-6970-E71431EC4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>
                <a:solidFill>
                  <a:schemeClr val="bg1"/>
                </a:solidFill>
              </a:rPr>
              <a:t>Descripción del Sistema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90C4F6A-8086-274E-3CC6-345D00318CEB}"/>
              </a:ext>
            </a:extLst>
          </p:cNvPr>
          <p:cNvSpPr txBox="1"/>
          <p:nvPr/>
        </p:nvSpPr>
        <p:spPr>
          <a:xfrm>
            <a:off x="1251857" y="2013856"/>
            <a:ext cx="852351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MX" sz="2600" dirty="0"/>
              <a:t>El sistema consiste en un </a:t>
            </a:r>
            <a:r>
              <a:rPr lang="es-MX" sz="2600" b="1" dirty="0"/>
              <a:t>portal web</a:t>
            </a:r>
            <a:r>
              <a:rPr lang="es-MX" sz="2600" dirty="0"/>
              <a:t> que permite a los usuarios:</a:t>
            </a:r>
          </a:p>
          <a:p>
            <a:pPr algn="just">
              <a:buNone/>
            </a:pPr>
            <a:endParaRPr lang="es-MX" sz="2600" dirty="0"/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s-MX" sz="2600" dirty="0"/>
              <a:t>Acceder a información de sus servicios contratados.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s-MX" sz="2600" dirty="0"/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s-MX" sz="2600" dirty="0"/>
              <a:t>Consultar facturas y realizar pagos en línea.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s-MX" sz="2600" dirty="0"/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s-MX" sz="2600" dirty="0"/>
              <a:t>Gestionar solicitudes y trámites de manera centralizada.</a:t>
            </a:r>
          </a:p>
        </p:txBody>
      </p:sp>
    </p:spTree>
    <p:extLst>
      <p:ext uri="{BB962C8B-B14F-4D97-AF65-F5344CB8AC3E}">
        <p14:creationId xmlns:p14="http://schemas.microsoft.com/office/powerpoint/2010/main" val="273321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311C0-775F-354B-49B8-9559EDCA9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8504"/>
          </a:xfrm>
        </p:spPr>
        <p:txBody>
          <a:bodyPr/>
          <a:lstStyle/>
          <a:p>
            <a:r>
              <a:rPr lang="es-CO" b="1" dirty="0">
                <a:solidFill>
                  <a:schemeClr val="bg1"/>
                </a:solidFill>
              </a:rPr>
              <a:t>Alcance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92FA87E-D86A-7C99-1445-3B3B5AFCC4BE}"/>
              </a:ext>
            </a:extLst>
          </p:cNvPr>
          <p:cNvSpPr txBox="1"/>
          <p:nvPr/>
        </p:nvSpPr>
        <p:spPr>
          <a:xfrm>
            <a:off x="1839684" y="1426029"/>
            <a:ext cx="8534402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MX" sz="2600" dirty="0"/>
              <a:t>✅ Incluye:</a:t>
            </a:r>
          </a:p>
          <a:p>
            <a:pPr>
              <a:buNone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s-MX" sz="2600" dirty="0"/>
              <a:t>Gestión de clientes, facturación y pagos.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s-MX" sz="2600" dirty="0"/>
              <a:t>Generación de reportes básicos.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s-MX" sz="2600" dirty="0"/>
              <a:t>Interfaz web accesible desde cualquier dispositivo.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s-MX" sz="2600" dirty="0"/>
          </a:p>
          <a:p>
            <a:pPr>
              <a:buNone/>
            </a:pPr>
            <a:r>
              <a:rPr lang="es-MX" sz="2600" dirty="0"/>
              <a:t>❌ No incluye (por ahora):</a:t>
            </a:r>
          </a:p>
          <a:p>
            <a:pPr>
              <a:buNone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s-MX" sz="2600" dirty="0"/>
              <a:t>Aplicación móvil.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s-MX" sz="2600" dirty="0"/>
              <a:t>Integración con otros sistemas externos.</a:t>
            </a:r>
          </a:p>
        </p:txBody>
      </p:sp>
    </p:spTree>
    <p:extLst>
      <p:ext uri="{BB962C8B-B14F-4D97-AF65-F5344CB8AC3E}">
        <p14:creationId xmlns:p14="http://schemas.microsoft.com/office/powerpoint/2010/main" val="371200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E6078-27FB-3C22-1961-FDAC9A31C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6" y="1"/>
            <a:ext cx="10515600" cy="1066800"/>
          </a:xfrm>
        </p:spPr>
        <p:txBody>
          <a:bodyPr/>
          <a:lstStyle/>
          <a:p>
            <a:r>
              <a:rPr lang="es-CO" b="1" dirty="0">
                <a:solidFill>
                  <a:schemeClr val="bg1"/>
                </a:solidFill>
              </a:rPr>
              <a:t>Requerimientos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9DDF753-155A-BAF1-C537-DBEBF4AD12BE}"/>
              </a:ext>
            </a:extLst>
          </p:cNvPr>
          <p:cNvSpPr txBox="1"/>
          <p:nvPr/>
        </p:nvSpPr>
        <p:spPr>
          <a:xfrm>
            <a:off x="718456" y="1393372"/>
            <a:ext cx="8654143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MX" sz="2600" b="1" dirty="0"/>
              <a:t>Funcionales:</a:t>
            </a: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Registro e inicio de sesión de usuarios.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Gestión de facturación y pagos en línea.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Generación de reportes.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MX" sz="2600" dirty="0"/>
          </a:p>
          <a:p>
            <a:pPr>
              <a:buNone/>
            </a:pPr>
            <a:r>
              <a:rPr lang="es-MX" sz="2600" b="1" dirty="0"/>
              <a:t>No funcionales:</a:t>
            </a: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Seguridad en las transacciones.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Escalabilidad del sistema.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MX" sz="26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MX" sz="2600" dirty="0"/>
              <a:t>Interfaz amigable y de fácil uso.</a:t>
            </a:r>
          </a:p>
        </p:txBody>
      </p:sp>
    </p:spTree>
    <p:extLst>
      <p:ext uri="{BB962C8B-B14F-4D97-AF65-F5344CB8AC3E}">
        <p14:creationId xmlns:p14="http://schemas.microsoft.com/office/powerpoint/2010/main" val="1429662137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1112320" y="187588"/>
            <a:ext cx="840179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s-CO" sz="4000" dirty="0"/>
              <a:t>Diseño del Software (Arquitectura)</a:t>
            </a:r>
            <a:endParaRPr dirty="0"/>
          </a:p>
        </p:txBody>
      </p:sp>
      <p:sp>
        <p:nvSpPr>
          <p:cNvPr id="142" name="Google Shape;142;p24"/>
          <p:cNvSpPr/>
          <p:nvPr/>
        </p:nvSpPr>
        <p:spPr>
          <a:xfrm>
            <a:off x="1242446" y="834475"/>
            <a:ext cx="1698928" cy="60959"/>
          </a:xfrm>
          <a:prstGeom prst="rect">
            <a:avLst/>
          </a:prstGeom>
          <a:solidFill>
            <a:srgbClr val="82DE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9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24"/>
          <p:cNvCxnSpPr/>
          <p:nvPr/>
        </p:nvCxnSpPr>
        <p:spPr>
          <a:xfrm>
            <a:off x="415047" y="6473523"/>
            <a:ext cx="11413788" cy="0"/>
          </a:xfrm>
          <a:prstGeom prst="straightConnector1">
            <a:avLst/>
          </a:prstGeom>
          <a:noFill/>
          <a:ln w="12700" cap="flat" cmpd="sng">
            <a:solidFill>
              <a:srgbClr val="39A9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20000" sx="1000" sy="1000" rotWithShape="0">
              <a:srgbClr val="000000"/>
            </a:outerShdw>
          </a:effectLst>
        </p:spPr>
      </p:cxnSp>
      <p:grpSp>
        <p:nvGrpSpPr>
          <p:cNvPr id="145" name="Google Shape;145;p24"/>
          <p:cNvGrpSpPr/>
          <p:nvPr/>
        </p:nvGrpSpPr>
        <p:grpSpPr>
          <a:xfrm>
            <a:off x="233911" y="72255"/>
            <a:ext cx="266743" cy="528011"/>
            <a:chOff x="141693" y="266421"/>
            <a:chExt cx="287374" cy="396008"/>
          </a:xfrm>
        </p:grpSpPr>
        <p:cxnSp>
          <p:nvCxnSpPr>
            <p:cNvPr id="146" name="Google Shape;146;p24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7" name="Google Shape;147;p24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8" name="Google Shape;148;p24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9" name="Google Shape;149;p24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0" name="Google Shape;150;p24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1" name="Google Shape;151;p24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2" name="Google Shape;152;p24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3" name="Google Shape;153;p24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4" name="Google Shape;154;p24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5" name="Google Shape;155;p24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sp>
        <p:nvSpPr>
          <p:cNvPr id="157" name="Google Shape;157;p24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pic>
        <p:nvPicPr>
          <p:cNvPr id="167" name="Google Shape;167;p24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47299" y="469709"/>
            <a:ext cx="1261875" cy="12313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25B5B2-1AD4-E33A-63C4-F567F7C6A7C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87828" y="1226176"/>
            <a:ext cx="10755086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Casos de uso</a:t>
            </a: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gestión de clientes, facturación, pagos.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Diagrama de clases</a:t>
            </a: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entidades principales (usuario, servicio, factura, pago).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Herramientas y lenguajes</a:t>
            </a: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HTML, CSS, JavaScript, PHP, MySQL/NoSQL.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CO" altLang="es-C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Modelo BD</a:t>
            </a:r>
            <a:r>
              <a:rPr kumimoji="0" lang="es-CO" altLang="es-CO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base de datos relacional (MySQL) con opción de integración a NoSQL.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3B1E58DB-25CF-048B-6707-D2A511197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9AEC97D2-9549-BF14-342A-8D06A833062E}"/>
              </a:ext>
            </a:extLst>
          </p:cNvPr>
          <p:cNvSpPr/>
          <p:nvPr/>
        </p:nvSpPr>
        <p:spPr>
          <a:xfrm>
            <a:off x="1242446" y="834475"/>
            <a:ext cx="1698928" cy="60959"/>
          </a:xfrm>
          <a:prstGeom prst="rect">
            <a:avLst/>
          </a:prstGeom>
          <a:solidFill>
            <a:srgbClr val="82DE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39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4" name="Google Shape;144;p24">
            <a:extLst>
              <a:ext uri="{FF2B5EF4-FFF2-40B4-BE49-F238E27FC236}">
                <a16:creationId xmlns:a16="http://schemas.microsoft.com/office/drawing/2014/main" id="{7505E4ED-7CD8-B4DC-A0B2-77D8F44DABA7}"/>
              </a:ext>
            </a:extLst>
          </p:cNvPr>
          <p:cNvCxnSpPr/>
          <p:nvPr/>
        </p:nvCxnSpPr>
        <p:spPr>
          <a:xfrm>
            <a:off x="415047" y="6473523"/>
            <a:ext cx="11413788" cy="0"/>
          </a:xfrm>
          <a:prstGeom prst="straightConnector1">
            <a:avLst/>
          </a:prstGeom>
          <a:noFill/>
          <a:ln w="12700" cap="flat" cmpd="sng">
            <a:solidFill>
              <a:srgbClr val="39A9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dist="20000" sx="1000" sy="1000" rotWithShape="0">
              <a:srgbClr val="000000"/>
            </a:outerShdw>
          </a:effectLst>
        </p:spPr>
      </p:cxnSp>
      <p:grpSp>
        <p:nvGrpSpPr>
          <p:cNvPr id="145" name="Google Shape;145;p24">
            <a:extLst>
              <a:ext uri="{FF2B5EF4-FFF2-40B4-BE49-F238E27FC236}">
                <a16:creationId xmlns:a16="http://schemas.microsoft.com/office/drawing/2014/main" id="{F771874A-E343-14FC-545A-512783B065C1}"/>
              </a:ext>
            </a:extLst>
          </p:cNvPr>
          <p:cNvGrpSpPr/>
          <p:nvPr/>
        </p:nvGrpSpPr>
        <p:grpSpPr>
          <a:xfrm>
            <a:off x="233911" y="72255"/>
            <a:ext cx="266743" cy="528011"/>
            <a:chOff x="141693" y="266421"/>
            <a:chExt cx="287374" cy="396008"/>
          </a:xfrm>
        </p:grpSpPr>
        <p:cxnSp>
          <p:nvCxnSpPr>
            <p:cNvPr id="146" name="Google Shape;146;p24">
              <a:extLst>
                <a:ext uri="{FF2B5EF4-FFF2-40B4-BE49-F238E27FC236}">
                  <a16:creationId xmlns:a16="http://schemas.microsoft.com/office/drawing/2014/main" id="{8650234F-045C-D9F0-A7B2-EE14C5B87696}"/>
                </a:ext>
              </a:extLst>
            </p:cNvPr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7" name="Google Shape;147;p24">
              <a:extLst>
                <a:ext uri="{FF2B5EF4-FFF2-40B4-BE49-F238E27FC236}">
                  <a16:creationId xmlns:a16="http://schemas.microsoft.com/office/drawing/2014/main" id="{055A7E2E-1DF3-DA31-5136-13F32A30D9EB}"/>
                </a:ext>
              </a:extLst>
            </p:cNvPr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8" name="Google Shape;148;p24">
              <a:extLst>
                <a:ext uri="{FF2B5EF4-FFF2-40B4-BE49-F238E27FC236}">
                  <a16:creationId xmlns:a16="http://schemas.microsoft.com/office/drawing/2014/main" id="{2ADA4E24-D694-5515-5190-35213EC38A69}"/>
                </a:ext>
              </a:extLst>
            </p:cNvPr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49" name="Google Shape;149;p24">
              <a:extLst>
                <a:ext uri="{FF2B5EF4-FFF2-40B4-BE49-F238E27FC236}">
                  <a16:creationId xmlns:a16="http://schemas.microsoft.com/office/drawing/2014/main" id="{25110799-25AF-0582-8D68-2403687DD66D}"/>
                </a:ext>
              </a:extLst>
            </p:cNvPr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0" name="Google Shape;150;p24">
              <a:extLst>
                <a:ext uri="{FF2B5EF4-FFF2-40B4-BE49-F238E27FC236}">
                  <a16:creationId xmlns:a16="http://schemas.microsoft.com/office/drawing/2014/main" id="{EFA5FC8A-C5A1-F578-5244-92FE21FB9AD4}"/>
                </a:ext>
              </a:extLst>
            </p:cNvPr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1" name="Google Shape;151;p24">
              <a:extLst>
                <a:ext uri="{FF2B5EF4-FFF2-40B4-BE49-F238E27FC236}">
                  <a16:creationId xmlns:a16="http://schemas.microsoft.com/office/drawing/2014/main" id="{69611DEA-4C04-A11B-0FF8-1D5F8343E7E5}"/>
                </a:ext>
              </a:extLst>
            </p:cNvPr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2" name="Google Shape;152;p24">
              <a:extLst>
                <a:ext uri="{FF2B5EF4-FFF2-40B4-BE49-F238E27FC236}">
                  <a16:creationId xmlns:a16="http://schemas.microsoft.com/office/drawing/2014/main" id="{1C53BF41-880B-ED17-704A-52EC82800CE6}"/>
                </a:ext>
              </a:extLst>
            </p:cNvPr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3" name="Google Shape;153;p24">
              <a:extLst>
                <a:ext uri="{FF2B5EF4-FFF2-40B4-BE49-F238E27FC236}">
                  <a16:creationId xmlns:a16="http://schemas.microsoft.com/office/drawing/2014/main" id="{5A599A50-7A25-B435-CFA5-68E4FF7CAE43}"/>
                </a:ext>
              </a:extLst>
            </p:cNvPr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4" name="Google Shape;154;p24">
              <a:extLst>
                <a:ext uri="{FF2B5EF4-FFF2-40B4-BE49-F238E27FC236}">
                  <a16:creationId xmlns:a16="http://schemas.microsoft.com/office/drawing/2014/main" id="{EE88924A-952D-CB65-4B31-80183A54F105}"/>
                </a:ext>
              </a:extLst>
            </p:cNvPr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  <p:cxnSp>
          <p:nvCxnSpPr>
            <p:cNvPr id="155" name="Google Shape;155;p24">
              <a:extLst>
                <a:ext uri="{FF2B5EF4-FFF2-40B4-BE49-F238E27FC236}">
                  <a16:creationId xmlns:a16="http://schemas.microsoft.com/office/drawing/2014/main" id="{E56F58AD-F9C8-1072-9D87-A6A0FFC44C00}"/>
                </a:ext>
              </a:extLst>
            </p:cNvPr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w="19050" cap="flat" cmpd="sng">
              <a:solidFill>
                <a:srgbClr val="39A9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dist="20000" sx="1000" sy="1000" rotWithShape="0">
                <a:srgbClr val="000000"/>
              </a:outerShdw>
            </a:effectLst>
          </p:spPr>
        </p:cxnSp>
      </p:grpSp>
      <p:sp>
        <p:nvSpPr>
          <p:cNvPr id="157" name="Google Shape;157;p24">
            <a:extLst>
              <a:ext uri="{FF2B5EF4-FFF2-40B4-BE49-F238E27FC236}">
                <a16:creationId xmlns:a16="http://schemas.microsoft.com/office/drawing/2014/main" id="{78E9F217-9BA4-9132-267B-60E54FB8A2CE}"/>
              </a:ext>
            </a:extLst>
          </p:cNvPr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/>
          </a:p>
        </p:txBody>
      </p:sp>
      <p:pic>
        <p:nvPicPr>
          <p:cNvPr id="167" name="Google Shape;167;p24" descr="Logotipo&#10;&#10;Descripción generada automáticamente">
            <a:extLst>
              <a:ext uri="{FF2B5EF4-FFF2-40B4-BE49-F238E27FC236}">
                <a16:creationId xmlns:a16="http://schemas.microsoft.com/office/drawing/2014/main" id="{6A15288F-799E-5B4A-D12C-19160CD8014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47299" y="469709"/>
            <a:ext cx="1261875" cy="12313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DF0E6A-286E-29FA-111A-0589D06358C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87828" y="1072289"/>
            <a:ext cx="10755086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MX" sz="2800" dirty="0"/>
              <a:t>Ejemplo de entidades principales:</a:t>
            </a:r>
          </a:p>
          <a:p>
            <a:endParaRPr lang="es-MX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s-MX" sz="2800" b="1" dirty="0"/>
              <a:t>Usuarios</a:t>
            </a:r>
            <a:endParaRPr lang="es-MX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b="1" dirty="0"/>
              <a:t>Servicios</a:t>
            </a:r>
            <a:endParaRPr lang="es-MX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b="1" dirty="0"/>
              <a:t>Facturas</a:t>
            </a:r>
            <a:endParaRPr lang="es-MX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b="1" dirty="0"/>
              <a:t>Pagos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MX" sz="2800" dirty="0"/>
          </a:p>
          <a:p>
            <a:r>
              <a:rPr lang="es-MX" sz="2800" dirty="0"/>
              <a:t>Relaciones:</a:t>
            </a:r>
          </a:p>
          <a:p>
            <a:br>
              <a:rPr lang="es-MX" sz="2800" dirty="0"/>
            </a:br>
            <a:r>
              <a:rPr lang="es-MX" sz="2800" dirty="0"/>
              <a:t>Un usuario → varios servicios → varias facturas → varios pagos.</a:t>
            </a:r>
          </a:p>
        </p:txBody>
      </p:sp>
      <p:sp>
        <p:nvSpPr>
          <p:cNvPr id="3" name="Google Shape;203;p25">
            <a:extLst>
              <a:ext uri="{FF2B5EF4-FFF2-40B4-BE49-F238E27FC236}">
                <a16:creationId xmlns:a16="http://schemas.microsoft.com/office/drawing/2014/main" id="{1ACEDE28-E759-442E-93BD-BB18292F05B0}"/>
              </a:ext>
            </a:extLst>
          </p:cNvPr>
          <p:cNvSpPr txBox="1"/>
          <p:nvPr/>
        </p:nvSpPr>
        <p:spPr>
          <a:xfrm>
            <a:off x="587828" y="355424"/>
            <a:ext cx="8414751" cy="57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Modelo de Base de Datos</a:t>
            </a:r>
            <a:endParaRPr sz="3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" name="Google Shape;203;p25">
            <a:extLst>
              <a:ext uri="{FF2B5EF4-FFF2-40B4-BE49-F238E27FC236}">
                <a16:creationId xmlns:a16="http://schemas.microsoft.com/office/drawing/2014/main" id="{5CD17E55-2686-DB58-409C-11E8834A33EC}"/>
              </a:ext>
            </a:extLst>
          </p:cNvPr>
          <p:cNvSpPr txBox="1"/>
          <p:nvPr/>
        </p:nvSpPr>
        <p:spPr>
          <a:xfrm>
            <a:off x="500648" y="368820"/>
            <a:ext cx="8414751" cy="57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925" rIns="0" bIns="0" anchor="t" anchorCtr="0">
            <a:spAutoFit/>
          </a:bodyPr>
          <a:lstStyle/>
          <a:p>
            <a:pPr marL="16933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lang="es-MX" sz="3600" b="1" dirty="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rPr>
              <a:t>Modelo de Base de Datos</a:t>
            </a:r>
            <a:endParaRPr sz="3600" b="1" dirty="0">
              <a:solidFill>
                <a:schemeClr val="tx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06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611</Words>
  <Application>Microsoft Office PowerPoint</Application>
  <PresentationFormat>Panorámica</PresentationFormat>
  <Paragraphs>130</Paragraphs>
  <Slides>20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9" baseType="lpstr">
      <vt:lpstr>Work Sans Medium</vt:lpstr>
      <vt:lpstr>Courier New</vt:lpstr>
      <vt:lpstr>Josefin Sans</vt:lpstr>
      <vt:lpstr>Calibri</vt:lpstr>
      <vt:lpstr>Arial</vt:lpstr>
      <vt:lpstr>Helvetica Neue</vt:lpstr>
      <vt:lpstr>Wingdings</vt:lpstr>
      <vt:lpstr>Work Sans</vt:lpstr>
      <vt:lpstr>Tema de Office</vt:lpstr>
      <vt:lpstr>Presentación de PowerPoint</vt:lpstr>
      <vt:lpstr>Presentación de PowerPoint</vt:lpstr>
      <vt:lpstr>Objetivo General</vt:lpstr>
      <vt:lpstr>Presentación de PowerPoint</vt:lpstr>
      <vt:lpstr>Descripción del Sistema</vt:lpstr>
      <vt:lpstr>Alcance del Proyecto</vt:lpstr>
      <vt:lpstr>Requerimientos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 LEONARDO VARGAS PAEZ</dc:creator>
  <cp:lastModifiedBy>Adiela Gandara Amaya</cp:lastModifiedBy>
  <cp:revision>26</cp:revision>
  <dcterms:modified xsi:type="dcterms:W3CDTF">2025-08-24T22:06:42Z</dcterms:modified>
</cp:coreProperties>
</file>